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57" r:id="rId2"/>
    <p:sldId id="296" r:id="rId3"/>
    <p:sldId id="407" r:id="rId4"/>
    <p:sldId id="417" r:id="rId5"/>
    <p:sldId id="418" r:id="rId6"/>
    <p:sldId id="372" r:id="rId7"/>
    <p:sldId id="419" r:id="rId8"/>
    <p:sldId id="420" r:id="rId9"/>
    <p:sldId id="373" r:id="rId10"/>
    <p:sldId id="375" r:id="rId11"/>
    <p:sldId id="408" r:id="rId12"/>
    <p:sldId id="409" r:id="rId13"/>
    <p:sldId id="386" r:id="rId14"/>
    <p:sldId id="390" r:id="rId15"/>
    <p:sldId id="305" r:id="rId16"/>
    <p:sldId id="306" r:id="rId17"/>
    <p:sldId id="308" r:id="rId18"/>
    <p:sldId id="314" r:id="rId19"/>
    <p:sldId id="315" r:id="rId20"/>
    <p:sldId id="319" r:id="rId21"/>
    <p:sldId id="412" r:id="rId22"/>
    <p:sldId id="410" r:id="rId23"/>
    <p:sldId id="411" r:id="rId24"/>
    <p:sldId id="413" r:id="rId25"/>
    <p:sldId id="414" r:id="rId26"/>
    <p:sldId id="321" r:id="rId27"/>
    <p:sldId id="404" r:id="rId28"/>
    <p:sldId id="421" r:id="rId29"/>
    <p:sldId id="422" r:id="rId30"/>
    <p:sldId id="416" r:id="rId3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99"/>
    <a:srgbClr val="FFFF66"/>
    <a:srgbClr val="FFFFCC"/>
    <a:srgbClr val="FFFF99"/>
    <a:srgbClr val="FFD347"/>
    <a:srgbClr val="FFFF00"/>
    <a:srgbClr val="CCFF99"/>
    <a:srgbClr val="2A63A8"/>
    <a:srgbClr val="CCFF33"/>
    <a:srgbClr val="CC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предметов для сдачи ОГЭ в 2024 году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111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111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45</a:t>
                    </a:r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60</a:t>
                    </a:r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72</a:t>
                    </a:r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16</a:t>
                    </a:r>
                  </a:p>
                </c:rich>
              </c:tx>
              <c:showVal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Office PowerPoint]9А'!$G$25:$Q$25</c:f>
              <c:strCache>
                <c:ptCount val="11"/>
                <c:pt idx="0">
                  <c:v>Рус</c:v>
                </c:pt>
                <c:pt idx="1">
                  <c:v>Мат</c:v>
                </c:pt>
                <c:pt idx="2">
                  <c:v>Физ</c:v>
                </c:pt>
                <c:pt idx="3">
                  <c:v>Хим</c:v>
                </c:pt>
                <c:pt idx="4">
                  <c:v>Био</c:v>
                </c:pt>
                <c:pt idx="5">
                  <c:v>Гео</c:v>
                </c:pt>
                <c:pt idx="6">
                  <c:v>Ист</c:v>
                </c:pt>
                <c:pt idx="7">
                  <c:v>Общ</c:v>
                </c:pt>
                <c:pt idx="8">
                  <c:v>Англ</c:v>
                </c:pt>
                <c:pt idx="9">
                  <c:v>Инф</c:v>
                </c:pt>
                <c:pt idx="10">
                  <c:v>Лит</c:v>
                </c:pt>
              </c:strCache>
            </c:strRef>
          </c:cat>
          <c:val>
            <c:numRef>
              <c:f>'[Диаграмма в Microsoft Office PowerPoint]9А'!$G$26:$Q$26</c:f>
              <c:numCache>
                <c:formatCode>General</c:formatCode>
                <c:ptCount val="11"/>
                <c:pt idx="0">
                  <c:v>108</c:v>
                </c:pt>
                <c:pt idx="1">
                  <c:v>108</c:v>
                </c:pt>
                <c:pt idx="2">
                  <c:v>52</c:v>
                </c:pt>
                <c:pt idx="3">
                  <c:v>9</c:v>
                </c:pt>
                <c:pt idx="4">
                  <c:v>11</c:v>
                </c:pt>
                <c:pt idx="5">
                  <c:v>19</c:v>
                </c:pt>
                <c:pt idx="6">
                  <c:v>15</c:v>
                </c:pt>
                <c:pt idx="7">
                  <c:v>28</c:v>
                </c:pt>
                <c:pt idx="8">
                  <c:v>6</c:v>
                </c:pt>
                <c:pt idx="9">
                  <c:v>76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BD-44D2-A154-FB1A3D9EAA34}"/>
            </c:ext>
          </c:extLst>
        </c:ser>
        <c:gapWidth val="219"/>
        <c:axId val="54008448"/>
        <c:axId val="54026624"/>
      </c:barChart>
      <c:catAx>
        <c:axId val="540084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4026624"/>
        <c:crosses val="autoZero"/>
        <c:auto val="1"/>
        <c:lblAlgn val="ctr"/>
        <c:lblOffset val="100"/>
      </c:catAx>
      <c:valAx>
        <c:axId val="54026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5400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E1DC3-3DF3-46DD-9732-3CB2B3987A48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A38D-B734-4EA0-B669-AF88694DE1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996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22080-716E-4401-90B5-DAAF2060C8D4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492FA-8E72-4870-93D1-116F6A19B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659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AF25C5-A627-43F6-A001-A5835A4BD53A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297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817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447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404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471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AF25C5-A627-43F6-A001-A5835A4BD53A}" type="slidenum">
              <a:rPr lang="ru-RU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625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15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49689" y="9428163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FC53C7A-BD4F-4803-98D7-6398166425C0}" type="slidenum">
              <a:rPr lang="ru-RU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908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49689" y="9428163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FC53C7A-BD4F-4803-98D7-6398166425C0}" type="slidenum">
              <a:rPr lang="ru-RU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52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796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4718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30EDA07-FE74-4966-B266-6C3A778D6638}" type="datetime1">
              <a:rPr lang="ru-RU"/>
              <a:pPr/>
              <a:t>08.11.2023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77922-1F34-414E-BF4D-183D1D15B183}" type="slidenum">
              <a:rPr lang="ru-RU"/>
              <a:pPr/>
              <a:t>14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5474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51228" y="9427622"/>
            <a:ext cx="2944869" cy="4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19" tIns="45759" rIns="91519" bIns="45759"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1BCA10-A7A4-4163-B094-1F4C48BA7439}" type="slidenum">
              <a:rPr lang="ru-RU" sz="1200">
                <a:cs typeface="Arial" charset="0"/>
              </a:rPr>
              <a:pPr algn="r" eaLnBrk="1" hangingPunct="1"/>
              <a:t>16</a:t>
            </a:fld>
            <a:endParaRPr lang="ru-RU" sz="1200">
              <a:cs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058076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Опрос регионов по наличию информационных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92FF2-A4EA-4392-905A-1126B0432A4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744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D551FA-8605-4720-AB93-90AF295C6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906C0224-97F7-490A-B934-2FB382DE13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98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72490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9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1915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724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94CF97-62A0-4DAC-9DB1-FF17090F6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CABE5-8475-4850-83F6-7462E25008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636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BF36CF-0A3C-47F8-B04A-48650009F4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A6CB2A-DF0C-4AB6-BF86-A51512CD5F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57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E9174-92FE-4ED6-A0B6-A3018A59DA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56B28-C4C4-49E3-8878-E65BC629A7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81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FE4C0-960A-4A48-9145-4D58019AC6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50E8374-394E-4758-8D1C-9EB470881A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83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D1BAD4-6070-4172-BE3C-8EA8647C55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B696A0F0-A63A-473E-9150-0C876367BA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80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1ACEAC-74A8-424F-A716-F561F079D9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E708A911-33B7-49BB-938F-5F8AAA854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21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87E159-1827-435F-A2CD-E4511BA35A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75A75-6807-418F-8B59-FE4B1D9546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03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240EE3-CC60-4559-B239-70DBD044A0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CD642-FCC7-4B45-8CC8-F769D80877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77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F430E5-34C9-4658-9C1C-38FD876929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7E1AD-5C48-4B5F-91DC-2A2FC960F5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51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FDCBE4-FF3B-4D8D-8C61-82BF246C4C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02D04BC9-D748-423D-9CB1-BA9C45FBA0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17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E257E0-7E82-4384-90EF-189AF12F5C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D8FE1F12-A712-4AE9-9E32-66E7461C4D7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49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568952" cy="507831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Особенности  подготовки  и проведения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государственной  итоговой аттестации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по образовательным  программам среднего  общего и основного общего  образования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в  </a:t>
            </a:r>
            <a:r>
              <a:rPr lang="ru-RU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2024   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году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954" y="4983025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081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85" y="2660706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1" y="246788"/>
            <a:ext cx="864096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2E3192"/>
                </a:solidFill>
                <a:latin typeface="Cambria" pitchFamily="18" charset="0"/>
              </a:rPr>
              <a:t>Безопасность </a:t>
            </a:r>
            <a:r>
              <a:rPr lang="ru-RU" sz="3200" b="1" dirty="0" smtClean="0">
                <a:solidFill>
                  <a:srgbClr val="2E3192"/>
                </a:solidFill>
                <a:latin typeface="Cambria" pitchFamily="18" charset="0"/>
              </a:rPr>
              <a:t>проведения ЕГЭ и ОГЭ</a:t>
            </a:r>
            <a:endParaRPr lang="ru-RU" sz="3200" b="1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947" y="921746"/>
            <a:ext cx="83529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(Раздел VI. п. 34. Приказа </a:t>
            </a:r>
            <a:r>
              <a:rPr lang="ru-RU" sz="1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Минобрнауки</a:t>
            </a:r>
            <a:r>
              <a:rPr lang="ru-RU" sz="1400" b="1" dirty="0">
                <a:solidFill>
                  <a:srgbClr val="C00000"/>
                </a:solidFill>
                <a:latin typeface="Cambria" panose="02040503050406030204" pitchFamily="18" charset="0"/>
              </a:rPr>
              <a:t> России от 26.12.2013 N 1400)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746380"/>
            <a:ext cx="2591648" cy="341081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endParaRPr lang="ru-RU" sz="20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rgbClr val="2E3192"/>
                </a:solidFill>
                <a:latin typeface="Cambria" panose="02040503050406030204" pitchFamily="18" charset="0"/>
              </a:rPr>
              <a:t>Обеспечение информационной безопасности </a:t>
            </a:r>
            <a:r>
              <a:rPr lang="ru-RU" sz="20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ЕГЭ и ОГЭ  </a:t>
            </a:r>
            <a:r>
              <a:rPr lang="ru-RU" sz="2000" dirty="0">
                <a:solidFill>
                  <a:srgbClr val="2E3192"/>
                </a:solidFill>
                <a:latin typeface="Cambria" panose="02040503050406030204" pitchFamily="18" charset="0"/>
              </a:rPr>
              <a:t>и избежание утечек контрольно-измерительных материалов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1533471"/>
            <a:ext cx="4824536" cy="1187868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000" b="1" u="sng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Видеонаблюдение </a:t>
            </a: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100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% </a:t>
            </a:r>
            <a:r>
              <a:rPr lang="en-US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online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- ЕГЭ</a:t>
            </a:r>
          </a:p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100% </a:t>
            </a:r>
            <a:r>
              <a:rPr lang="en-US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offline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-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ОГЭ</a:t>
            </a:r>
            <a:endParaRPr lang="ru-RU" sz="20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5" y="2996952"/>
            <a:ext cx="4824536" cy="866910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b="1" u="sng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Печать КИМ </a:t>
            </a:r>
            <a:r>
              <a:rPr lang="ru-RU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в аудиториях ППЭ (ЕГЭ)</a:t>
            </a:r>
          </a:p>
          <a:p>
            <a:pPr algn="ctr">
              <a:spcBef>
                <a:spcPct val="0"/>
              </a:spcBef>
            </a:pP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                             в штабе ППЭ            (ОГЭ) </a:t>
            </a:r>
            <a:endParaRPr lang="ru-RU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4283183"/>
            <a:ext cx="4824537" cy="874007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700" dirty="0">
                <a:solidFill>
                  <a:srgbClr val="2E3192"/>
                </a:solidFill>
                <a:latin typeface="Cambria" panose="02040503050406030204" pitchFamily="18" charset="0"/>
              </a:rPr>
              <a:t>Д</a:t>
            </a:r>
            <a:r>
              <a:rPr lang="ru-RU" sz="17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оставка экзаменационных материалов в ППЭ </a:t>
            </a:r>
          </a:p>
          <a:p>
            <a:pPr algn="ctr">
              <a:spcBef>
                <a:spcPct val="0"/>
              </a:spcBef>
            </a:pP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ФГУП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«Главный центр специальной связи»</a:t>
            </a: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684958" y="3166033"/>
            <a:ext cx="1800200" cy="435550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211960" y="4077072"/>
            <a:ext cx="4392488" cy="15841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355976" y="3933056"/>
            <a:ext cx="4392488" cy="172819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93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едеральная служба по надзору в сфере образования и науки (Рособрнадзор) ( видеонаблюдение за ЕГЭ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4403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20977" y="-1103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0542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26"/>
          <a:stretch/>
        </p:blipFill>
        <p:spPr>
          <a:xfrm>
            <a:off x="0" y="1768"/>
            <a:ext cx="9144000" cy="6856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405"/>
          <a:stretch/>
        </p:blipFill>
        <p:spPr>
          <a:xfrm>
            <a:off x="251520" y="548680"/>
            <a:ext cx="1256336" cy="59905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67544" y="4509120"/>
            <a:ext cx="302433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26147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_________________533e70054d5e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5024"/>
            <a:ext cx="2664296" cy="261879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31900" y="260350"/>
            <a:ext cx="7912100" cy="94773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ПОДАВЛЕНИЕ СИГНАЛА СОТОВОЙ СВЯЗИ</a:t>
            </a:r>
            <a:endParaRPr lang="ru-RU" b="1" dirty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50178" name="Picture 2" descr="http://blog.jammer.su/wp-content/uploads/2014/09/iPhone-ege-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442" y="1690046"/>
            <a:ext cx="5236687" cy="4244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872" name="Прямоугольник 6"/>
          <p:cNvSpPr>
            <a:spLocks noChangeArrowheads="1"/>
          </p:cNvSpPr>
          <p:nvPr/>
        </p:nvSpPr>
        <p:spPr bwMode="auto">
          <a:xfrm>
            <a:off x="5508104" y="1124744"/>
            <a:ext cx="335182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800" dirty="0" smtClean="0">
                <a:latin typeface="Cambria" panose="02040503050406030204" pitchFamily="18" charset="0"/>
              </a:rPr>
              <a:t> </a:t>
            </a:r>
            <a:r>
              <a:rPr lang="ru-RU" sz="2800" dirty="0" smtClean="0">
                <a:latin typeface="Cambria" panose="02040503050406030204" pitchFamily="18" charset="0"/>
              </a:rPr>
              <a:t>ППЭ оснащается  </a:t>
            </a:r>
            <a:r>
              <a:rPr lang="ru-RU" sz="2800" dirty="0">
                <a:latin typeface="Cambria" panose="02040503050406030204" pitchFamily="18" charset="0"/>
              </a:rPr>
              <a:t>средствами подавления сигналов сотовой связи. </a:t>
            </a:r>
          </a:p>
        </p:txBody>
      </p:sp>
    </p:spTree>
    <p:extLst>
      <p:ext uri="{BB962C8B-B14F-4D97-AF65-F5344CB8AC3E}">
        <p14:creationId xmlns:p14="http://schemas.microsoft.com/office/powerpoint/2010/main" xmlns="" val="3171913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80265"/>
            <a:ext cx="8229600" cy="4525433"/>
          </a:xfrm>
        </p:spPr>
        <p:txBody>
          <a:bodyPr/>
          <a:lstStyle/>
          <a:p>
            <a:pPr algn="ctr">
              <a:buNone/>
            </a:pPr>
            <a:r>
              <a:rPr lang="ru-RU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проведения ЕГЭ </a:t>
            </a:r>
            <a:r>
              <a:rPr lang="ru-RU" sz="7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ОГЭ</a:t>
            </a:r>
            <a:endParaRPr lang="ru-RU" sz="8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23560"/>
            <a:ext cx="3912968" cy="1861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93" y="-24259"/>
            <a:ext cx="925353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4"/>
          <p:cNvSpPr txBox="1">
            <a:spLocks/>
          </p:cNvSpPr>
          <p:nvPr/>
        </p:nvSpPr>
        <p:spPr>
          <a:xfrm>
            <a:off x="1187624" y="332656"/>
            <a:ext cx="6400800" cy="50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Схема допуска в ППЭ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AA953-8F8B-41CF-A1AB-C67361DBF7B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2790" y="830517"/>
            <a:ext cx="1429668" cy="286484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КПП1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31044" y="4293096"/>
            <a:ext cx="6401396" cy="180020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Участники ЕГЭ/ОГЭ проходят через «рамку» металлодетектора.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Если сигнал есть – </a:t>
            </a:r>
            <a:r>
              <a:rPr lang="ru-RU" sz="1500" b="1" dirty="0" smtClean="0">
                <a:solidFill>
                  <a:srgbClr val="CC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ответственный за допуск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предлагает выложить металлические вещи.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790" y="4293096"/>
            <a:ext cx="142966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790" y="797908"/>
            <a:ext cx="1429668" cy="289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131044" y="830518"/>
            <a:ext cx="6401396" cy="2814506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1500" b="1" u="sng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Организатор вне аудитории</a:t>
            </a:r>
            <a:r>
              <a:rPr lang="ru-RU" sz="1500" b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проверяет паспорт, наличие участника ЕГЭ/ОГЭ в списках распределения;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напоминает о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необходимости сдачи средств связи и лишних вещей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сопровождающим;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информирует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том, что следующая проверка будет производиться с использованием </a:t>
            </a:r>
            <a:r>
              <a:rPr lang="ru-RU" sz="1500" b="1" dirty="0" err="1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металлодетектора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2790" y="4365104"/>
            <a:ext cx="1429668" cy="1512168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КПП2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Нашивка 16"/>
          <p:cNvSpPr/>
          <p:nvPr/>
        </p:nvSpPr>
        <p:spPr>
          <a:xfrm rot="5400000">
            <a:off x="5067775" y="2311189"/>
            <a:ext cx="527931" cy="3240360"/>
          </a:xfrm>
          <a:prstGeom prst="chevron">
            <a:avLst/>
          </a:pr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645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8928992" cy="5116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600" dirty="0">
                <a:solidFill>
                  <a:prstClr val="black"/>
                </a:solidFill>
                <a:latin typeface="Verdana"/>
              </a:rPr>
              <a:t>Все экзамены начинаются </a:t>
            </a:r>
            <a:r>
              <a:rPr lang="ru-RU" sz="3600" u="sng" dirty="0">
                <a:solidFill>
                  <a:srgbClr val="FF0000"/>
                </a:solidFill>
                <a:latin typeface="Verdana"/>
              </a:rPr>
              <a:t>в 10.00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по местному времени. Дата, место проведения экзамена и наименование экзаменационного предмета указываются в </a:t>
            </a: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уведомлении, которое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участник </a:t>
            </a: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ЕГЭ/ОГЭ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получает в своём ОУ </a:t>
            </a:r>
            <a:endParaRPr lang="ru-RU" sz="3600" dirty="0" smtClean="0">
              <a:solidFill>
                <a:prstClr val="black"/>
              </a:solidFill>
              <a:latin typeface="Verdana"/>
            </a:endParaRPr>
          </a:p>
          <a:p>
            <a:pPr lvl="0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>
                <a:solidFill>
                  <a:prstClr val="black"/>
                </a:solidFill>
                <a:latin typeface="Verdana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prstClr val="black"/>
                </a:solidFill>
                <a:latin typeface="Verdana"/>
                <a:cs typeface="Times New Roman" pitchFamily="18" charset="0"/>
              </a:rPr>
              <a:t> </a:t>
            </a:r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 15  мая  2024г</a:t>
            </a:r>
            <a:r>
              <a:rPr lang="ru-RU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5113" lvl="0" indent="-265113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Уведомление </a:t>
            </a:r>
            <a:r>
              <a:rPr lang="ru-RU" sz="3600" u="sng" dirty="0" smtClean="0">
                <a:solidFill>
                  <a:prstClr val="black"/>
                </a:solidFill>
                <a:latin typeface="Verdana"/>
              </a:rPr>
              <a:t>не нужно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иметь при себе на каждом экзамене. </a:t>
            </a:r>
          </a:p>
        </p:txBody>
      </p:sp>
    </p:spTree>
    <p:extLst>
      <p:ext uri="{BB962C8B-B14F-4D97-AF65-F5344CB8AC3E}">
        <p14:creationId xmlns:p14="http://schemas.microsoft.com/office/powerpoint/2010/main" xmlns="" val="1058148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640960" cy="589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Участники ЕГЭ/ОГЭ</a:t>
            </a:r>
          </a:p>
          <a:p>
            <a:pPr lvl="0" algn="ctr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ru-RU" sz="3600" u="sng" dirty="0">
                <a:solidFill>
                  <a:srgbClr val="FF0000"/>
                </a:solidFill>
                <a:latin typeface="Verdana"/>
              </a:rPr>
              <a:t>имеют право </a:t>
            </a:r>
            <a:r>
              <a:rPr lang="ru-RU" sz="3600" dirty="0">
                <a:solidFill>
                  <a:prstClr val="black"/>
                </a:solidFill>
                <a:latin typeface="Verdana"/>
              </a:rPr>
              <a:t>на:</a:t>
            </a:r>
          </a:p>
          <a:p>
            <a:pPr marL="265113" lvl="0" indent="-265113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Verdana"/>
              </a:rPr>
              <a:t>*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выход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из аудитории по уважительной причине (в этом случае все экзаменационные материалы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оставляются на парте в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аудитории); 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*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на досрочную сдачу экзаменационных материалов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;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 *прервать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экзамен по уважительной причине (состояние здоровья). В таком случае участник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экзамена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обязан обратиться к дежурному медицинскому сотруднику, который зафиксирует в протоколе причину досрочной сдачи экзаменационных материалов. Организатор в 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протоколе делает отметку: </a:t>
            </a:r>
            <a:r>
              <a:rPr lang="ru-RU" sz="2400" dirty="0">
                <a:solidFill>
                  <a:prstClr val="black"/>
                </a:solidFill>
                <a:latin typeface="Verdana"/>
              </a:rPr>
              <a:t>«Не закончил экзамен по уважительной причине</a:t>
            </a:r>
            <a:r>
              <a:rPr lang="ru-RU" sz="2400" dirty="0" smtClean="0">
                <a:solidFill>
                  <a:prstClr val="black"/>
                </a:solidFill>
                <a:latin typeface="Verdana"/>
              </a:rPr>
              <a:t>» </a:t>
            </a:r>
            <a:endParaRPr lang="ru-RU" sz="2400" dirty="0">
              <a:solidFill>
                <a:prstClr val="black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478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645" y="332656"/>
            <a:ext cx="6074539" cy="537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>
                <a:solidFill>
                  <a:prstClr val="black"/>
                </a:solidFill>
                <a:latin typeface="Verdana"/>
              </a:rPr>
              <a:t>*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в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этот же день участник 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ЕГЭ/ОГЭ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обязан обратиться в медицинское учреждение и предоставить в </a:t>
            </a: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ППЭ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справку о полученной медицинской помощи;</a:t>
            </a:r>
          </a:p>
          <a:p>
            <a:pPr marL="265113" lvl="0" indent="-265113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 smtClean="0">
                <a:solidFill>
                  <a:prstClr val="black"/>
                </a:solidFill>
                <a:latin typeface="Verdana"/>
              </a:rPr>
              <a:t>*на </a:t>
            </a:r>
            <a:r>
              <a:rPr lang="ru-RU" sz="2800" dirty="0">
                <a:solidFill>
                  <a:prstClr val="black"/>
                </a:solidFill>
                <a:latin typeface="Verdana"/>
              </a:rPr>
              <a:t>основании предоставленного документа будет решаться вопрос о предоставлении возможности сдачи экзамена в дополнительные сроки. </a:t>
            </a:r>
          </a:p>
          <a:p>
            <a:pPr marL="265113" lvl="0" indent="-265113" algn="just" eaLnBrk="0" fontAlgn="base" hangingPunct="0">
              <a:lnSpc>
                <a:spcPct val="90000"/>
              </a:lnSpc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endParaRPr lang="ru-RU" sz="4000" dirty="0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3" name="Picture 7" descr="shutterstock_543461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0"/>
            <a:ext cx="4325277" cy="58052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80112" y="-1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661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28800"/>
            <a:ext cx="86774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1" i="0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</a:t>
            </a:r>
            <a:r>
              <a:rPr kumimoji="0" lang="ru-RU" sz="6000" b="1" i="0" u="none" strike="noStrike" kern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Monotype Corsiva" pitchFamily="66" charset="0"/>
              </a:rPr>
              <a:t>ЕГЭ</a:t>
            </a:r>
            <a:r>
              <a:rPr kumimoji="0" lang="ru-RU" sz="3200" b="1" i="0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</a:t>
            </a:r>
            <a:r>
              <a:rPr kumimoji="0" lang="ru-RU" sz="3200" b="1" i="0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и </a:t>
            </a:r>
            <a:r>
              <a:rPr lang="ru-RU" sz="6000" b="1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ОГЭ</a:t>
            </a:r>
            <a:r>
              <a:rPr lang="ru-RU" sz="3200" b="1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kumimoji="0" lang="ru-RU" sz="32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- </a:t>
            </a:r>
            <a:r>
              <a:rPr kumimoji="0" lang="ru-RU" sz="28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основная форма </a:t>
            </a:r>
            <a:r>
              <a:rPr lang="ru-RU" sz="2800" b="1" i="1" kern="0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государственной </a:t>
            </a:r>
            <a:r>
              <a:rPr kumimoji="0" lang="ru-RU" sz="28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итоговой  аттестации </a:t>
            </a:r>
            <a:r>
              <a:rPr kumimoji="0" lang="ru-RU" sz="28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в школе.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Обязательными для всех выпускников являются экзамены </a:t>
            </a:r>
            <a:r>
              <a:rPr kumimoji="0" lang="ru-RU" sz="2800" b="1" i="1" u="sng" strike="noStrike" kern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по </a:t>
            </a:r>
            <a:r>
              <a:rPr kumimoji="0" lang="ru-RU" sz="2800" b="1" i="1" u="sng" strike="noStrike" kern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русскому языку и математике.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1" i="1" u="none" strike="noStrike" kern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Если </a:t>
            </a:r>
            <a:r>
              <a:rPr kumimoji="0" lang="ru-RU" sz="24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выпускник </a:t>
            </a:r>
            <a:r>
              <a:rPr kumimoji="0" lang="ru-RU" sz="24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11 класса</a:t>
            </a:r>
            <a:r>
              <a:rPr kumimoji="0" lang="ru-RU" sz="2400" b="1" i="1" u="none" strike="noStrike" kern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 </a:t>
            </a:r>
            <a:r>
              <a:rPr kumimoji="0" lang="ru-RU" sz="2400" b="1" i="1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намерен </a:t>
            </a:r>
            <a:r>
              <a:rPr kumimoji="0" lang="ru-RU" sz="2400" b="1" i="1" u="none" strike="noStrike" kern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продолжить образование в высшем учебном заведении, то он должен сдать </a:t>
            </a:r>
            <a:r>
              <a:rPr kumimoji="0" lang="ru-RU" sz="2400" b="1" i="1" u="sng" strike="noStrike" kern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</a:rPr>
              <a:t>предметы по выбору в форме ЕГЭ. </a:t>
            </a:r>
            <a:endParaRPr kumimoji="0" lang="ru-RU" sz="2400" b="1" i="1" u="sng" strike="noStrike" kern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</a:endParaRPr>
          </a:p>
          <a:p>
            <a:pPr marL="342900" marR="0" lvl="0" indent="-342900" algn="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1" i="1" kern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Выпускники 9 класса обязательно сдают </a:t>
            </a:r>
            <a:r>
              <a:rPr lang="ru-RU" sz="2400" b="1" i="1" u="sng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еще 2 экзамена                             по выбору</a:t>
            </a:r>
            <a:endParaRPr kumimoji="0" lang="ru-RU" sz="2400" b="1" i="0" u="none" strike="noStrike" kern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pic>
        <p:nvPicPr>
          <p:cNvPr id="3" name="Picture 2" descr="C:\Users\kadach_tg\Desktop\ЕГЭ-выбор будуще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5698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-99392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860032" y="1916832"/>
            <a:ext cx="403244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</a:rPr>
              <a:t>Минимальная граница 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баллов </a:t>
            </a:r>
          </a:p>
          <a:p>
            <a:pPr lvl="0" algn="ctr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по предметам </a:t>
            </a:r>
          </a:p>
          <a:p>
            <a:pPr lvl="0" algn="ctr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ЕГЭ</a:t>
            </a:r>
            <a:endParaRPr lang="ru-RU" sz="3200" b="1" u="sng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692696"/>
            <a:ext cx="4968552" cy="594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7263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98" y="1484784"/>
            <a:ext cx="8967864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600" b="1" i="1" u="sng" dirty="0">
                <a:solidFill>
                  <a:prstClr val="black"/>
                </a:solidFill>
                <a:latin typeface="Times New Roman" pitchFamily="18" charset="0"/>
              </a:rPr>
              <a:t>русский </a:t>
            </a:r>
            <a:r>
              <a:rPr lang="ru-RU" sz="3600" b="1" i="1" u="sng" dirty="0" smtClean="0">
                <a:solidFill>
                  <a:prstClr val="black"/>
                </a:solidFill>
                <a:latin typeface="Times New Roman" pitchFamily="18" charset="0"/>
              </a:rPr>
              <a:t> язык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</a:rPr>
              <a:t> –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</a:rPr>
              <a:t>  </a:t>
            </a:r>
            <a:r>
              <a:rPr lang="ru-RU" sz="7200" b="1" u="sng" dirty="0" smtClean="0">
                <a:solidFill>
                  <a:srgbClr val="C00000"/>
                </a:solidFill>
                <a:latin typeface="Times New Roman" pitchFamily="18" charset="0"/>
              </a:rPr>
              <a:t>24</a:t>
            </a:r>
            <a:r>
              <a:rPr lang="ru-RU" sz="5400" b="1" u="sng" dirty="0" smtClean="0">
                <a:solidFill>
                  <a:srgbClr val="C00000"/>
                </a:solidFill>
                <a:latin typeface="Times New Roman" pitchFamily="18" charset="0"/>
              </a:rPr>
              <a:t>  </a:t>
            </a:r>
            <a:r>
              <a:rPr lang="ru-RU" sz="3600" u="sng" dirty="0" smtClean="0">
                <a:solidFill>
                  <a:srgbClr val="C00000"/>
                </a:solidFill>
                <a:latin typeface="Times New Roman" pitchFamily="18" charset="0"/>
              </a:rPr>
              <a:t>тестовых балла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endParaRPr lang="ru-RU" sz="36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600" b="1" i="1" u="sng" dirty="0">
                <a:solidFill>
                  <a:prstClr val="black"/>
                </a:solidFill>
                <a:latin typeface="Times New Roman" pitchFamily="18" charset="0"/>
              </a:rPr>
              <a:t> математика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</a:rPr>
              <a:t> – </a:t>
            </a:r>
            <a:endParaRPr lang="ru-RU" sz="36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5400" b="1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7200" b="1" u="sng" dirty="0" smtClean="0">
                <a:solidFill>
                  <a:srgbClr val="C00000"/>
                </a:solidFill>
                <a:latin typeface="Times New Roman" pitchFamily="18" charset="0"/>
              </a:rPr>
              <a:t>27</a:t>
            </a:r>
            <a:r>
              <a:rPr lang="ru-RU" sz="5400" b="1" u="sng" dirty="0" smtClean="0">
                <a:solidFill>
                  <a:srgbClr val="C00000"/>
                </a:solidFill>
                <a:latin typeface="Times New Roman" pitchFamily="18" charset="0"/>
              </a:rPr>
              <a:t>  </a:t>
            </a:r>
            <a:r>
              <a:rPr lang="ru-RU" sz="3600" u="sng" dirty="0" smtClean="0">
                <a:solidFill>
                  <a:srgbClr val="C00000"/>
                </a:solidFill>
                <a:latin typeface="Times New Roman" pitchFamily="18" charset="0"/>
              </a:rPr>
              <a:t>тестовых баллов 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</a:rPr>
              <a:t>                 </a:t>
            </a:r>
            <a:r>
              <a:rPr lang="ru-RU" sz="3600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7200" b="1" u="sng" dirty="0" smtClean="0">
                <a:solidFill>
                  <a:srgbClr val="C00000"/>
                </a:solidFill>
                <a:latin typeface="Times New Roman" pitchFamily="18" charset="0"/>
              </a:rPr>
              <a:t>3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  <a:t>     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</a:rPr>
              <a:t> (профильный уровень)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</a:rPr>
              <a:t>                   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</a:rPr>
              <a:t> (базовый уровень)</a:t>
            </a:r>
          </a:p>
          <a:p>
            <a:pPr marL="265113" lvl="0" indent="-26511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</a:pPr>
            <a:endParaRPr lang="ru-RU" sz="3600" u="sng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7782" y="-48411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6136" y="620688"/>
            <a:ext cx="8497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ctr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F07F09"/>
              </a:buClr>
              <a:buSzPct val="80000"/>
              <a:buFont typeface="Wingdings 2" pitchFamily="18" charset="2"/>
              <a:buChar char=""/>
            </a:pPr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</a:rPr>
              <a:t>Минимальная граница 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 (</a:t>
            </a:r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</a:rPr>
              <a:t>для аттестата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)</a:t>
            </a:r>
            <a:endParaRPr lang="ru-RU" sz="3200" b="1" u="sng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399" b="7310"/>
          <a:stretch/>
        </p:blipFill>
        <p:spPr bwMode="auto">
          <a:xfrm>
            <a:off x="6400240" y="1268760"/>
            <a:ext cx="2273476" cy="310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1284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инимальные баллы ОГЭ и шкала пересчёта в отметк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42693" y="2660460"/>
            <a:ext cx="6192114" cy="272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88" t="17793" r="20075" b="21509"/>
          <a:stretch/>
        </p:blipFill>
        <p:spPr>
          <a:xfrm>
            <a:off x="5868145" y="116632"/>
            <a:ext cx="3145964" cy="2001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27584" y="548680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  перевода баллов  в  оценки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7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27479" y="404664"/>
            <a:ext cx="6616929" cy="4248472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ЕГЭ </a:t>
            </a:r>
            <a:r>
              <a:rPr kumimoji="0" lang="ru-RU" sz="6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ОГЭ-2024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shutterstock_1097922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49306" y="854792"/>
            <a:ext cx="39624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8856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1F0C6B-BB42-4995-8026-84C61C57579D}" type="slidenum">
              <a:rPr lang="ru-RU" smtClean="0">
                <a:solidFill>
                  <a:prstClr val="black"/>
                </a:solidFill>
              </a:rPr>
              <a:pPr eaLnBrk="1" hangingPunct="1"/>
              <a:t>24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0409" y="-48607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lang="ru-RU" sz="6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967" y="995117"/>
            <a:ext cx="4634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https://checkege.rustest.ru/</a:t>
            </a:r>
            <a:endParaRPr lang="ru-RU" sz="3200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Опыт сдачи ЕГЭ за 1.5 месяца на 270+. | Интересный человек | Дзе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993" y="1640204"/>
            <a:ext cx="9153993" cy="518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7123755" y="2060848"/>
            <a:ext cx="992489" cy="36004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2729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2619815"/>
            <a:ext cx="7272808" cy="1385249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Результаты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ЕГЭ 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будут  действительны четыре года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, следующих за годом сдачи экзаменов (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письмо Министерства образования и науки РФ от 20.11.2013 г. №ДЛ-345/17).</a:t>
            </a:r>
          </a:p>
        </p:txBody>
      </p:sp>
      <p:sp>
        <p:nvSpPr>
          <p:cNvPr id="64514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1F0C6B-BB42-4995-8026-84C61C57579D}" type="slidenum">
              <a:rPr lang="ru-RU" smtClean="0">
                <a:solidFill>
                  <a:prstClr val="black"/>
                </a:solidFill>
              </a:rPr>
              <a:pPr eaLnBrk="1" hangingPunct="1"/>
              <a:t>25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0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ГИА</a:t>
            </a:r>
            <a:endParaRPr lang="ru-RU" sz="6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5670" y="1166853"/>
            <a:ext cx="4634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https://checkege.rustest.ru/</a:t>
            </a:r>
            <a:endParaRPr lang="ru-RU" sz="3200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1883849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47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56592" y="1124744"/>
            <a:ext cx="7929563" cy="4214813"/>
          </a:xfrm>
          <a:ln w="25400"/>
        </p:spPr>
        <p:txBody>
          <a:bodyPr/>
          <a:lstStyle/>
          <a:p>
            <a:pPr algn="ctr" eaLnBrk="1" hangingPunct="1">
              <a:defRPr/>
            </a:pPr>
            <a:r>
              <a:rPr lang="ru-RU" sz="7200" dirty="0" smtClean="0">
                <a:solidFill>
                  <a:srgbClr val="C00000"/>
                </a:solidFill>
                <a:effectLst/>
              </a:rPr>
              <a:t>Апелляция</a:t>
            </a:r>
            <a:br>
              <a:rPr lang="ru-RU" sz="7200" dirty="0" smtClean="0">
                <a:solidFill>
                  <a:srgbClr val="C00000"/>
                </a:solidFill>
                <a:effectLst/>
              </a:rPr>
            </a:br>
            <a:r>
              <a:rPr lang="ru-RU" sz="7200" dirty="0" smtClean="0">
                <a:solidFill>
                  <a:srgbClr val="C00000"/>
                </a:solidFill>
              </a:rPr>
              <a:t>участника  ЕГЭ/ОГЭ</a:t>
            </a:r>
            <a:endParaRPr lang="ru-RU" sz="7200" dirty="0">
              <a:solidFill>
                <a:srgbClr val="C00000"/>
              </a:solidFill>
              <a:effectLst/>
            </a:endParaRPr>
          </a:p>
        </p:txBody>
      </p:sp>
      <p:pic>
        <p:nvPicPr>
          <p:cNvPr id="3" name="Picture 5" descr="shutterstock_1852634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2132856"/>
            <a:ext cx="4032448" cy="3984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75679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397"/>
            <a:ext cx="9144000" cy="684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8483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611560" y="1340768"/>
          <a:ext cx="835292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22530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1124744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Предварительный выбор экзаменов ЕГЭ 2024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Русский язык – 24</a:t>
            </a:r>
          </a:p>
          <a:p>
            <a:pPr algn="ctr"/>
            <a:r>
              <a:rPr lang="ru-RU" sz="2400" dirty="0" smtClean="0"/>
              <a:t>Математика база – 18</a:t>
            </a:r>
          </a:p>
          <a:p>
            <a:pPr algn="ctr"/>
            <a:r>
              <a:rPr lang="ru-RU" sz="2400" dirty="0" smtClean="0"/>
              <a:t>Математика профиль -6</a:t>
            </a:r>
          </a:p>
          <a:p>
            <a:pPr algn="ctr"/>
            <a:r>
              <a:rPr lang="ru-RU" sz="2400" dirty="0" smtClean="0"/>
              <a:t>Физика -3</a:t>
            </a:r>
          </a:p>
          <a:p>
            <a:pPr algn="ctr"/>
            <a:r>
              <a:rPr lang="ru-RU" sz="2400" dirty="0" smtClean="0"/>
              <a:t>Химия -5</a:t>
            </a:r>
          </a:p>
          <a:p>
            <a:pPr algn="ctr"/>
            <a:r>
              <a:rPr lang="ru-RU" sz="2400" dirty="0" smtClean="0"/>
              <a:t>Информатика -4</a:t>
            </a:r>
          </a:p>
          <a:p>
            <a:pPr algn="ctr"/>
            <a:r>
              <a:rPr lang="ru-RU" sz="2400" dirty="0" smtClean="0"/>
              <a:t>Биология -8</a:t>
            </a:r>
          </a:p>
          <a:p>
            <a:pPr algn="ctr"/>
            <a:r>
              <a:rPr lang="ru-RU" sz="2400" dirty="0" smtClean="0"/>
              <a:t>История -6</a:t>
            </a:r>
          </a:p>
          <a:p>
            <a:pPr algn="ctr"/>
            <a:r>
              <a:rPr lang="ru-RU" sz="2400" dirty="0" smtClean="0"/>
              <a:t>Обществознание -14</a:t>
            </a:r>
          </a:p>
          <a:p>
            <a:pPr algn="ctr"/>
            <a:r>
              <a:rPr lang="ru-RU" sz="2400" dirty="0" smtClean="0"/>
              <a:t>Английский язык -1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98825" y="3213310"/>
            <a:ext cx="1079500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8175" y="3477893"/>
            <a:ext cx="1079500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0661" y="2732826"/>
            <a:ext cx="22066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8560" y="3082074"/>
            <a:ext cx="669925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69" y="2876823"/>
            <a:ext cx="684213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85" y="2660715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2542325"/>
            <a:ext cx="306388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801" name="Подзаголовок 4"/>
          <p:cNvSpPr txBox="1">
            <a:spLocks/>
          </p:cNvSpPr>
          <p:nvPr/>
        </p:nvSpPr>
        <p:spPr bwMode="auto">
          <a:xfrm>
            <a:off x="1438010" y="-185174"/>
            <a:ext cx="7126288" cy="96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ru-RU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518" y="-46727"/>
            <a:ext cx="8194397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Устное   собеседование –  </a:t>
            </a:r>
            <a:r>
              <a:rPr lang="ru-RU" sz="4000" b="1" u="sng" dirty="0" smtClean="0">
                <a:solidFill>
                  <a:srgbClr val="C00000"/>
                </a:solidFill>
                <a:latin typeface="Cambria" pitchFamily="18" charset="0"/>
              </a:rPr>
              <a:t>допуск  к  ОГЭ </a:t>
            </a:r>
            <a:endParaRPr lang="ru-RU" sz="2400" b="1" u="sng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5537" y="918729"/>
            <a:ext cx="2376264" cy="92885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Расписание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7" y="2083037"/>
            <a:ext cx="8434362" cy="649789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Места проведения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: </a:t>
            </a: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для выпускников текущего года – </a:t>
            </a:r>
            <a:r>
              <a:rPr lang="ru-RU" sz="1600" u="sng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в своих школах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82307" y="863203"/>
            <a:ext cx="2109971" cy="31975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14.02.2024 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82309" y="1233440"/>
            <a:ext cx="2109971" cy="29942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13.03.2024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82308" y="1591186"/>
            <a:ext cx="2109971" cy="25639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15.04.2024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3250101" y="554153"/>
            <a:ext cx="928851" cy="1657997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23" name="Рисунок 22"/>
          <p:cNvPicPr/>
          <p:nvPr/>
        </p:nvPicPr>
        <p:blipFill rotWithShape="1">
          <a:blip r:embed="rId3" cstate="print"/>
          <a:srcRect b="12201"/>
          <a:stretch/>
        </p:blipFill>
        <p:spPr>
          <a:xfrm>
            <a:off x="5564087" y="3939267"/>
            <a:ext cx="3242027" cy="218754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95537" y="3011152"/>
            <a:ext cx="8434362" cy="649789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Время проведения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: </a:t>
            </a: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На каждого выпускника отводится </a:t>
            </a:r>
            <a:r>
              <a:rPr lang="ru-RU" sz="1600" b="1" u="sng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15 минут 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(на выпускников с ОВЗ – </a:t>
            </a:r>
            <a:r>
              <a:rPr lang="ru-RU" sz="1600" b="1" u="sng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30 минут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7" y="402572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+mj-lt"/>
              </a:rPr>
              <a:t>Общее количество баллов за выполнение всей работы – 20.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b="1" dirty="0">
                <a:solidFill>
                  <a:srgbClr val="000000"/>
                </a:solidFill>
                <a:latin typeface="+mj-lt"/>
              </a:rPr>
              <a:t>Участник итогового собеседования получает зачёт в случае, если за выполнение всей работы он набрал 10 или более баллов.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903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276872"/>
            <a:ext cx="8453535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Благодарим за внимание!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954" y="4983025"/>
            <a:ext cx="84975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902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00115" y="908720"/>
            <a:ext cx="8361485" cy="5941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300" b="1" dirty="0">
                <a:solidFill>
                  <a:srgbClr val="003399"/>
                </a:solidFill>
              </a:rPr>
              <a:t>Итоговое собеседование по русскому языку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9958" y="2218885"/>
            <a:ext cx="8826500" cy="37818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Пункты 16-24 Порядка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 Сроки: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Вторая среда февраля 2024 года (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14.02.2024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Резерв – вторая рабочая среда марта (13.03.24),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третий понедельник апреля (15.04.2024)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Продолжительность: 15 мин 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– для каждого участника</a:t>
            </a: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Повторный допуск: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получившие «незачет» и удаленные за нарушения;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не явившиеся по уважительным причинам (болезнь или иные обстоятельства), подтвержденным документально;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не завершившие итоговое собеседование по уважительным причинам, подтвержденным документально.</a:t>
            </a:r>
          </a:p>
          <a:p>
            <a:pPr algn="just">
              <a:defRPr/>
            </a:pPr>
            <a:endParaRPr lang="ru-RU" alt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87079" y="1208821"/>
            <a:ext cx="8361485" cy="5941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300" b="1" dirty="0">
                <a:solidFill>
                  <a:srgbClr val="003399"/>
                </a:solidFill>
              </a:rPr>
              <a:t>Итоговое собеседование по русскому языку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82466" y="2350773"/>
            <a:ext cx="8124526" cy="36499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(Демоверсия, критерии оценивания на сайте </a:t>
            </a:r>
            <a:r>
              <a:rPr lang="en-US" sz="2100" b="1" dirty="0">
                <a:solidFill>
                  <a:srgbClr val="003399"/>
                </a:solidFill>
              </a:rPr>
              <a:t>www.fipi.ru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Состоит из 2 частей, включающих 4 задания: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u="sng" dirty="0">
                <a:latin typeface="Times New Roman" pitchFamily="18" charset="0"/>
                <a:cs typeface="Times New Roman" pitchFamily="18" charset="0"/>
              </a:rPr>
              <a:t>1 часть (1 и 2 задания):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1 задание – чтение текста (на подготовку – 2 мин.);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2 задание – пересказ прочитанного текста (на подготовку – 2 мин.);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u="sng" dirty="0">
                <a:latin typeface="Times New Roman" pitchFamily="18" charset="0"/>
                <a:cs typeface="Times New Roman" pitchFamily="18" charset="0"/>
              </a:rPr>
              <a:t>2 часть (3 и 4 задания):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3 задание – монологическое высказывание на выбор: описание фотографии,  повествование на основе жизненного опыта, рассуждение по одной </a:t>
            </a:r>
            <a:r>
              <a:rPr lang="ru-RU" altLang="ru-RU" sz="2100">
                <a:latin typeface="Times New Roman" pitchFamily="18" charset="0"/>
                <a:cs typeface="Times New Roman" pitchFamily="18" charset="0"/>
              </a:rPr>
              <a:t>из сформулированных </a:t>
            </a: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проблем (на подготовку – 1 мин.);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100" dirty="0">
                <a:latin typeface="Times New Roman" pitchFamily="18" charset="0"/>
                <a:cs typeface="Times New Roman" pitchFamily="18" charset="0"/>
              </a:rPr>
              <a:t>4 задание – диалог (беседа по теме предыдущего задания).</a:t>
            </a:r>
          </a:p>
        </p:txBody>
      </p:sp>
    </p:spTree>
    <p:extLst>
      <p:ext uri="{BB962C8B-B14F-4D97-AF65-F5344CB8AC3E}">
        <p14:creationId xmlns:p14="http://schemas.microsoft.com/office/powerpoint/2010/main" xmlns="" val="19940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98825" y="3213310"/>
            <a:ext cx="1079500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8175" y="3477893"/>
            <a:ext cx="1079500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0661" y="2732826"/>
            <a:ext cx="220663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8560" y="3082074"/>
            <a:ext cx="669925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169" y="2876823"/>
            <a:ext cx="684213" cy="71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85" y="2660715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5025" y="2542325"/>
            <a:ext cx="306388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801" name="Подзаголовок 4"/>
          <p:cNvSpPr txBox="1">
            <a:spLocks/>
          </p:cNvSpPr>
          <p:nvPr/>
        </p:nvSpPr>
        <p:spPr bwMode="auto">
          <a:xfrm>
            <a:off x="1438010" y="-185174"/>
            <a:ext cx="7126288" cy="96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ru-RU" sz="20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518" y="-46727"/>
            <a:ext cx="8194397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Итоговое    сочинение –  </a:t>
            </a:r>
            <a:r>
              <a:rPr lang="ru-RU" sz="4000" b="1" u="sng" dirty="0" smtClean="0">
                <a:solidFill>
                  <a:srgbClr val="C00000"/>
                </a:solidFill>
                <a:latin typeface="Cambria" pitchFamily="18" charset="0"/>
              </a:rPr>
              <a:t>допуск  к  ЕГЭ </a:t>
            </a:r>
            <a:endParaRPr lang="ru-RU" sz="2400" b="1" u="sng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5537" y="918729"/>
            <a:ext cx="2376264" cy="928850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Расписание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2066544"/>
            <a:ext cx="8434363" cy="617661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600" u="sng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Время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: начало в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10.00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160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по </a:t>
            </a:r>
            <a:r>
              <a:rPr lang="ru-RU" sz="160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местному 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времени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. </a:t>
            </a:r>
            <a:r>
              <a:rPr lang="ru-RU" sz="1600" u="sng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Сочинение/Изложение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 –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3 часа 55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минут</a:t>
            </a:r>
            <a:endParaRPr lang="ru-RU" sz="1600" dirty="0">
              <a:solidFill>
                <a:schemeClr val="tx1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7" y="2807562"/>
            <a:ext cx="8434362" cy="649789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Места проведения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: </a:t>
            </a: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для выпускников текущего года – </a:t>
            </a:r>
            <a:r>
              <a:rPr lang="ru-RU" sz="1600" u="sng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в своих школах</a:t>
            </a:r>
            <a:r>
              <a:rPr lang="ru-RU" sz="1600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82307" y="863203"/>
            <a:ext cx="2109971" cy="31975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06.12.2022 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82309" y="1233440"/>
            <a:ext cx="2109971" cy="299422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07.02.2024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82308" y="1591186"/>
            <a:ext cx="2109971" cy="25639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10.04.2024</a:t>
            </a:r>
            <a:endParaRPr lang="ru-RU" b="1" dirty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3250101" y="554153"/>
            <a:ext cx="928851" cy="1657997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3307" y="3731863"/>
            <a:ext cx="4597847" cy="2001393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Размещение тем за 20 минут – </a:t>
            </a:r>
            <a:r>
              <a:rPr lang="en-US" sz="1600" b="1" dirty="0" err="1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ege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.</a:t>
            </a:r>
            <a:r>
              <a:rPr lang="en-US" sz="1600" b="1" dirty="0" err="1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edu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.</a:t>
            </a:r>
            <a:r>
              <a:rPr lang="en-US" sz="1600" b="1" dirty="0" err="1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ru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, </a:t>
            </a:r>
            <a:r>
              <a:rPr lang="en-US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fipi.ru</a:t>
            </a:r>
            <a:r>
              <a:rPr lang="ru-RU" sz="1600" b="1" dirty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и за 15 минут - </a:t>
            </a:r>
            <a:r>
              <a:rPr lang="en-US" sz="1600" b="1" dirty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http://</a:t>
            </a:r>
            <a:r>
              <a:rPr lang="en-US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www.rcoi61.ru</a:t>
            </a:r>
            <a:endParaRPr lang="ru-RU" sz="1600" b="1" dirty="0" smtClean="0">
              <a:solidFill>
                <a:srgbClr val="333399"/>
              </a:solidFill>
              <a:latin typeface="+mj-lt"/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Бланковая технология с обязательным сканированием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333399"/>
                </a:solidFill>
                <a:latin typeface="+mj-lt"/>
                <a:ea typeface="Calibri"/>
                <a:cs typeface="Times New Roman"/>
              </a:rPr>
              <a:t>Проверка копий работ</a:t>
            </a:r>
            <a:endParaRPr lang="ru-RU" sz="1600" b="1" dirty="0">
              <a:solidFill>
                <a:srgbClr val="333399"/>
              </a:solidFill>
              <a:latin typeface="+mj-lt"/>
              <a:ea typeface="Calibri"/>
              <a:cs typeface="Times New Roman"/>
            </a:endParaRPr>
          </a:p>
        </p:txBody>
      </p:sp>
      <p:pic>
        <p:nvPicPr>
          <p:cNvPr id="22" name="Рисунок 21"/>
          <p:cNvPicPr/>
          <p:nvPr/>
        </p:nvPicPr>
        <p:blipFill rotWithShape="1">
          <a:blip r:embed="rId3" cstate="print"/>
          <a:srcRect b="12201"/>
          <a:stretch/>
        </p:blipFill>
        <p:spPr>
          <a:xfrm>
            <a:off x="5587872" y="3789040"/>
            <a:ext cx="3242027" cy="218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36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12845"/>
            <a:ext cx="7344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12529"/>
                </a:solidFill>
                <a:latin typeface="Geometria"/>
              </a:rPr>
              <a:t>Сроки проведения итогового сочинения (изложения) в 2023-2024 учебном году</a:t>
            </a:r>
            <a:endParaRPr lang="ru-RU" sz="2400" dirty="0">
              <a:solidFill>
                <a:srgbClr val="212529"/>
              </a:solidFill>
              <a:latin typeface="Geometria"/>
            </a:endParaRPr>
          </a:p>
          <a:p>
            <a:pPr algn="ctr"/>
            <a:r>
              <a:rPr lang="ru-RU" sz="2400" dirty="0">
                <a:solidFill>
                  <a:srgbClr val="212529"/>
                </a:solidFill>
                <a:latin typeface="Geometria"/>
              </a:rPr>
              <a:t> </a:t>
            </a:r>
          </a:p>
          <a:p>
            <a:r>
              <a:rPr lang="ru-RU" sz="2400" b="1" dirty="0">
                <a:solidFill>
                  <a:srgbClr val="212529"/>
                </a:solidFill>
                <a:latin typeface="Geometria"/>
              </a:rPr>
              <a:t>Итоговое сочинение (изложение) в 2023-2024 учебном году </a:t>
            </a:r>
            <a:r>
              <a:rPr lang="ru-RU" sz="2400" dirty="0">
                <a:solidFill>
                  <a:srgbClr val="212529"/>
                </a:solidFill>
                <a:latin typeface="Geometria"/>
              </a:rPr>
              <a:t>будет проходить в соответствии с Порядком проведения ГИА:</a:t>
            </a:r>
          </a:p>
          <a:p>
            <a:r>
              <a:rPr lang="ru-RU" sz="2400" dirty="0">
                <a:solidFill>
                  <a:srgbClr val="212529"/>
                </a:solidFill>
                <a:latin typeface="Geometria"/>
              </a:rPr>
              <a:t>- в первую среду декабря (</a:t>
            </a:r>
            <a:r>
              <a:rPr lang="ru-RU" sz="2400" b="1" dirty="0">
                <a:solidFill>
                  <a:srgbClr val="212529"/>
                </a:solidFill>
                <a:latin typeface="Geometria"/>
              </a:rPr>
              <a:t>6 декабря 2023 года</a:t>
            </a:r>
            <a:r>
              <a:rPr lang="ru-RU" sz="2400" dirty="0">
                <a:solidFill>
                  <a:srgbClr val="212529"/>
                </a:solidFill>
                <a:latin typeface="Geometria"/>
              </a:rPr>
              <a:t>);</a:t>
            </a:r>
          </a:p>
          <a:p>
            <a:r>
              <a:rPr lang="ru-RU" sz="2400" dirty="0">
                <a:solidFill>
                  <a:srgbClr val="212529"/>
                </a:solidFill>
                <a:latin typeface="Geometria"/>
              </a:rPr>
              <a:t>- в дополнительные сроки: в первую среду февраля (</a:t>
            </a:r>
            <a:r>
              <a:rPr lang="ru-RU" sz="2400" b="1" dirty="0">
                <a:solidFill>
                  <a:srgbClr val="212529"/>
                </a:solidFill>
                <a:latin typeface="Geometria"/>
              </a:rPr>
              <a:t>7 февраля 2024 года</a:t>
            </a:r>
            <a:r>
              <a:rPr lang="ru-RU" sz="2400" dirty="0">
                <a:solidFill>
                  <a:srgbClr val="212529"/>
                </a:solidFill>
                <a:latin typeface="Geometria"/>
              </a:rPr>
              <a:t>) и вторую среду апреля (</a:t>
            </a:r>
            <a:r>
              <a:rPr lang="ru-RU" sz="2400" b="1" dirty="0">
                <a:solidFill>
                  <a:srgbClr val="212529"/>
                </a:solidFill>
                <a:latin typeface="Geometria"/>
              </a:rPr>
              <a:t>10 апреля 2024 года</a:t>
            </a:r>
            <a:r>
              <a:rPr lang="ru-RU" sz="2400" dirty="0">
                <a:solidFill>
                  <a:srgbClr val="212529"/>
                </a:solidFill>
                <a:latin typeface="Geometria"/>
              </a:rPr>
              <a:t>).</a:t>
            </a:r>
          </a:p>
          <a:p>
            <a:r>
              <a:rPr lang="ru-RU" sz="2400" dirty="0">
                <a:solidFill>
                  <a:srgbClr val="212529"/>
                </a:solidFill>
                <a:latin typeface="Geometria"/>
              </a:rPr>
              <a:t>Написать сочинение в дополнительные сроки смогут выпускники, получившие за сочинение «незачет», либо пропустившие его написание в основной срок по уважительной причине, подтвержденной документально.</a:t>
            </a:r>
            <a:endParaRPr lang="ru-RU" sz="2400" b="0" i="0" dirty="0">
              <a:solidFill>
                <a:srgbClr val="212529"/>
              </a:solidFill>
              <a:effectLst/>
              <a:latin typeface="Geomet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9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908720"/>
            <a:ext cx="76328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Geometria"/>
              </a:rPr>
              <a:t>Сроки подачи заявления</a:t>
            </a:r>
            <a:endParaRPr lang="ru-RU" dirty="0">
              <a:solidFill>
                <a:srgbClr val="212529"/>
              </a:solidFill>
              <a:latin typeface="Geometria"/>
            </a:endParaRPr>
          </a:p>
          <a:p>
            <a:r>
              <a:rPr lang="ru-RU" b="1" dirty="0">
                <a:solidFill>
                  <a:srgbClr val="212529"/>
                </a:solidFill>
                <a:latin typeface="Geometria"/>
              </a:rPr>
              <a:t>для участия в итоговом сочинении (изложении)</a:t>
            </a:r>
            <a:endParaRPr lang="ru-RU" dirty="0">
              <a:solidFill>
                <a:srgbClr val="212529"/>
              </a:solidFill>
              <a:latin typeface="Geometria"/>
            </a:endParaRPr>
          </a:p>
          <a:p>
            <a:r>
              <a:rPr lang="ru-RU" b="1" dirty="0">
                <a:solidFill>
                  <a:srgbClr val="212529"/>
                </a:solidFill>
                <a:latin typeface="Geometria"/>
              </a:rPr>
              <a:t>в 2023-2024 учебном году</a:t>
            </a:r>
            <a:endParaRPr lang="ru-RU" dirty="0">
              <a:solidFill>
                <a:srgbClr val="212529"/>
              </a:solidFill>
              <a:latin typeface="Geometria"/>
            </a:endParaRP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Для участия в итоговом сочинении (изложении) участники подают заявление </a:t>
            </a:r>
            <a:r>
              <a:rPr lang="ru-RU" b="1" dirty="0">
                <a:solidFill>
                  <a:srgbClr val="212529"/>
                </a:solidFill>
                <a:latin typeface="Geometria"/>
              </a:rPr>
              <a:t>не позднее чем за две недели </a:t>
            </a:r>
            <a:r>
              <a:rPr lang="ru-RU" dirty="0">
                <a:solidFill>
                  <a:srgbClr val="212529"/>
                </a:solidFill>
                <a:latin typeface="Geometria"/>
              </a:rPr>
              <a:t>до начала проведения итогового сочинения (изложения):</a:t>
            </a: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для участия 06.12.2023 – до 22.11.2023;</a:t>
            </a: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для участия 07.02.2024 – до 24.01.2024;</a:t>
            </a: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для участия 10.04.2024 – до 27.03.2024.</a:t>
            </a:r>
          </a:p>
          <a:p>
            <a:r>
              <a:rPr lang="ru-RU" b="1" dirty="0">
                <a:solidFill>
                  <a:srgbClr val="212529"/>
                </a:solidFill>
                <a:latin typeface="Geometria"/>
              </a:rPr>
              <a:t>Регистрация для участия в итоговом сочинении (изложении)</a:t>
            </a:r>
            <a:endParaRPr lang="ru-RU" dirty="0">
              <a:solidFill>
                <a:srgbClr val="212529"/>
              </a:solidFill>
              <a:latin typeface="Geometria"/>
            </a:endParaRP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Регистрация для участия в итоговом сочинении (изложении) на основании заявления проводится:</a:t>
            </a: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- для выпускников 11 классов – в общеобразовательных организациях, в которых обучающиеся осваивают образовательные программы среднего общего образования;</a:t>
            </a:r>
          </a:p>
          <a:p>
            <a:r>
              <a:rPr lang="ru-RU" dirty="0">
                <a:solidFill>
                  <a:srgbClr val="212529"/>
                </a:solidFill>
                <a:latin typeface="Geometria"/>
              </a:rPr>
              <a:t>- для экстернов – в образовательных организациях по выбору экстерна;</a:t>
            </a:r>
            <a:endParaRPr lang="ru-RU" b="0" i="0" dirty="0">
              <a:solidFill>
                <a:srgbClr val="212529"/>
              </a:solidFill>
              <a:effectLst/>
              <a:latin typeface="Geomet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9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485" y="2660713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413" y="238835"/>
            <a:ext cx="8353052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Математика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02915" y="4797152"/>
            <a:ext cx="8641085" cy="1056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расписании определены </a:t>
            </a:r>
            <a:r>
              <a:rPr lang="ru-RU" sz="18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отдельные дни 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для проведения экзамена на базовом и профильном уровнях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Выпускники </a:t>
            </a:r>
            <a:r>
              <a:rPr lang="ru-RU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могут 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сдавать: </a:t>
            </a:r>
            <a:r>
              <a:rPr lang="ru-RU" sz="1800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ТОЛЬКО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</a:t>
            </a:r>
            <a:r>
              <a:rPr lang="ru-RU" sz="2400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один</a:t>
            </a:r>
            <a:r>
              <a:rPr lang="ru-RU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из  уровней</a:t>
            </a:r>
            <a:endParaRPr lang="ru-RU" sz="18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endParaRPr lang="ru-RU" sz="1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204864"/>
            <a:ext cx="3312367" cy="2640292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Базовый уровень</a:t>
            </a:r>
            <a:endParaRPr lang="ru-RU" sz="14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аттестат</a:t>
            </a: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поступление 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  <a:t>в вуз </a:t>
            </a: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</a:rPr>
              <a:t>на направления </a:t>
            </a: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подготовки без математики</a:t>
            </a:r>
          </a:p>
          <a:p>
            <a:pPr algn="ctr">
              <a:spcBef>
                <a:spcPct val="0"/>
              </a:spcBef>
            </a:pP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5-балльная система</a:t>
            </a:r>
          </a:p>
          <a:p>
            <a:pPr algn="ctr">
              <a:spcBef>
                <a:spcPct val="0"/>
              </a:spcBef>
            </a:pP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2204864"/>
            <a:ext cx="3456384" cy="2640292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Профильный уровень</a:t>
            </a:r>
            <a:endParaRPr lang="ru-RU" sz="14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аттестат</a:t>
            </a:r>
          </a:p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поступление в вуз</a:t>
            </a:r>
          </a:p>
          <a:p>
            <a:pPr algn="ctr">
              <a:spcBef>
                <a:spcPct val="0"/>
              </a:spcBef>
            </a:pP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endParaRPr lang="ru-RU" sz="16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100-балльная система</a:t>
            </a:r>
          </a:p>
          <a:p>
            <a:pPr algn="ctr">
              <a:spcBef>
                <a:spcPct val="0"/>
              </a:spcBef>
            </a:pPr>
            <a:r>
              <a:rPr lang="ru-RU" sz="1600" dirty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endParaRPr lang="ru-RU" sz="16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Минимальный  порог - 27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707842" y="1556792"/>
            <a:ext cx="1728192" cy="809785"/>
          </a:xfrm>
          <a:prstGeom prst="downArrow">
            <a:avLst/>
          </a:prstGeom>
          <a:gradFill>
            <a:gsLst>
              <a:gs pos="0">
                <a:sysClr val="window" lastClr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413" y="836712"/>
            <a:ext cx="8353051" cy="648071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В соответствии с Концепцией развития математического образования в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РФ ЕГЭ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по математике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разделен </a:t>
            </a: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на два уровня: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23927" y="2996952"/>
            <a:ext cx="115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lang="ru-RU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4220</TotalTime>
  <Words>995</Words>
  <Application>Microsoft Office PowerPoint</Application>
  <PresentationFormat>Экран (4:3)</PresentationFormat>
  <Paragraphs>187</Paragraphs>
  <Slides>30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Легкий дым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ПОДАВЛЕНИЕ СИГНАЛА СОТОВОЙ СВЯЗИ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Апелляция участника  ЕГЭ/ОГЭ</vt:lpstr>
      <vt:lpstr>Слайд 27</vt:lpstr>
      <vt:lpstr>Слайд 28</vt:lpstr>
      <vt:lpstr>Слайд 29</vt:lpstr>
      <vt:lpstr>Слайд 30</vt:lpstr>
    </vt:vector>
  </TitlesOfParts>
  <Company>Рособрнадзор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Асланова Улькяр Теймуровна</dc:creator>
  <cp:lastModifiedBy>User</cp:lastModifiedBy>
  <cp:revision>268</cp:revision>
  <cp:lastPrinted>2014-10-09T17:27:59Z</cp:lastPrinted>
  <dcterms:created xsi:type="dcterms:W3CDTF">2014-10-08T15:07:29Z</dcterms:created>
  <dcterms:modified xsi:type="dcterms:W3CDTF">2023-11-08T11:50:34Z</dcterms:modified>
</cp:coreProperties>
</file>